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456" r:id="rId3"/>
    <p:sldId id="457" r:id="rId4"/>
    <p:sldId id="460" r:id="rId5"/>
    <p:sldId id="462" r:id="rId6"/>
    <p:sldId id="470" r:id="rId7"/>
    <p:sldId id="468" r:id="rId8"/>
    <p:sldId id="466" r:id="rId9"/>
    <p:sldId id="474" r:id="rId10"/>
    <p:sldId id="463" r:id="rId11"/>
    <p:sldId id="4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hp\AppData\Roaming\Microsoft\Excel\Mohamed%20Ouft%20(version%202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Sheet2!$B$2:$B$18</c:f>
              <c:strCache>
                <c:ptCount val="17"/>
                <c:pt idx="0">
                  <c:v>Benadir </c:v>
                </c:pt>
                <c:pt idx="1">
                  <c:v>Hiiraan </c:v>
                </c:pt>
                <c:pt idx="2">
                  <c:v>Bay </c:v>
                </c:pt>
                <c:pt idx="3">
                  <c:v>Middle Shebelle </c:v>
                </c:pt>
                <c:pt idx="4">
                  <c:v>Bakool </c:v>
                </c:pt>
                <c:pt idx="5">
                  <c:v>Mudug </c:v>
                </c:pt>
                <c:pt idx="6">
                  <c:v>Galgadud </c:v>
                </c:pt>
                <c:pt idx="7">
                  <c:v>Lower Juba </c:v>
                </c:pt>
                <c:pt idx="8">
                  <c:v>Gedo </c:v>
                </c:pt>
                <c:pt idx="9">
                  <c:v>Bari </c:v>
                </c:pt>
                <c:pt idx="10">
                  <c:v>Lower Shabelle </c:v>
                </c:pt>
                <c:pt idx="11">
                  <c:v>Nugaal </c:v>
                </c:pt>
                <c:pt idx="12">
                  <c:v>Ras-Asayr  </c:v>
                </c:pt>
                <c:pt idx="13">
                  <c:v>Karkaar </c:v>
                </c:pt>
                <c:pt idx="14">
                  <c:v>Sanaag </c:v>
                </c:pt>
                <c:pt idx="15">
                  <c:v>Ayn </c:v>
                </c:pt>
                <c:pt idx="16">
                  <c:v>Sool  </c:v>
                </c:pt>
              </c:strCache>
            </c:strRef>
          </c:cat>
          <c:val>
            <c:numRef>
              <c:f>Sheet2!$C$2:$C$18</c:f>
              <c:numCache>
                <c:formatCode>General</c:formatCode>
                <c:ptCount val="17"/>
                <c:pt idx="0">
                  <c:v>46.8582607480553</c:v>
                </c:pt>
                <c:pt idx="1">
                  <c:v>43.2542097788598</c:v>
                </c:pt>
                <c:pt idx="2">
                  <c:v>35.4510244877561</c:v>
                </c:pt>
                <c:pt idx="3">
                  <c:v>31.9889883000688</c:v>
                </c:pt>
                <c:pt idx="4">
                  <c:v>26.845203441361</c:v>
                </c:pt>
                <c:pt idx="5">
                  <c:v>23.0284755489629</c:v>
                </c:pt>
                <c:pt idx="6">
                  <c:v>23.0082955079042</c:v>
                </c:pt>
                <c:pt idx="7">
                  <c:v>22.5563909774436</c:v>
                </c:pt>
                <c:pt idx="8">
                  <c:v>21.598980852378</c:v>
                </c:pt>
                <c:pt idx="9">
                  <c:v>15.4187241761564</c:v>
                </c:pt>
                <c:pt idx="10">
                  <c:v>14.2905345056864</c:v>
                </c:pt>
                <c:pt idx="11">
                  <c:v>12.9689219496566</c:v>
                </c:pt>
                <c:pt idx="12">
                  <c:v>11.9326803697062</c:v>
                </c:pt>
                <c:pt idx="13">
                  <c:v>9.23617501882373</c:v>
                </c:pt>
                <c:pt idx="14">
                  <c:v>7.63100518757988</c:v>
                </c:pt>
                <c:pt idx="15">
                  <c:v>3.81222903274032</c:v>
                </c:pt>
                <c:pt idx="16">
                  <c:v>1.1001100110011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axId val="1963714047"/>
        <c:axId val="1963715967"/>
      </c:barChart>
      <c:catAx>
        <c:axId val="19637140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63715967"/>
        <c:crosses val="autoZero"/>
        <c:auto val="1"/>
        <c:lblAlgn val="ctr"/>
        <c:lblOffset val="100"/>
        <c:noMultiLvlLbl val="0"/>
      </c:catAx>
      <c:valAx>
        <c:axId val="1963715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63714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a364288-25a7-4d66-9205-cbd77f09ca0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Sheet3!$A$1:$A$17</c:f>
              <c:strCache>
                <c:ptCount val="17"/>
                <c:pt idx="0">
                  <c:v>Bay </c:v>
                </c:pt>
                <c:pt idx="1">
                  <c:v>Benadir </c:v>
                </c:pt>
                <c:pt idx="2">
                  <c:v>Bakool </c:v>
                </c:pt>
                <c:pt idx="3">
                  <c:v>Hiiraan </c:v>
                </c:pt>
                <c:pt idx="4">
                  <c:v>Middle Shebelle </c:v>
                </c:pt>
                <c:pt idx="5">
                  <c:v>Lower Juba </c:v>
                </c:pt>
                <c:pt idx="6">
                  <c:v>Gedo </c:v>
                </c:pt>
                <c:pt idx="7">
                  <c:v>Galgadud </c:v>
                </c:pt>
                <c:pt idx="8">
                  <c:v>Lower Shabelle </c:v>
                </c:pt>
                <c:pt idx="9">
                  <c:v>Bari </c:v>
                </c:pt>
                <c:pt idx="10">
                  <c:v>Mudug </c:v>
                </c:pt>
                <c:pt idx="11">
                  <c:v>Karkaar </c:v>
                </c:pt>
                <c:pt idx="12">
                  <c:v>Ras-Asayr  </c:v>
                </c:pt>
                <c:pt idx="13">
                  <c:v>Sool  </c:v>
                </c:pt>
                <c:pt idx="14">
                  <c:v>Nugaal </c:v>
                </c:pt>
                <c:pt idx="15">
                  <c:v>Ayn </c:v>
                </c:pt>
                <c:pt idx="16">
                  <c:v>Sanaag </c:v>
                </c:pt>
              </c:strCache>
            </c:strRef>
          </c:cat>
          <c:val>
            <c:numRef>
              <c:f>Sheet3!$B$1:$B$17</c:f>
              <c:numCache>
                <c:formatCode>General</c:formatCode>
                <c:ptCount val="17"/>
                <c:pt idx="0">
                  <c:v>252.998500749625</c:v>
                </c:pt>
                <c:pt idx="1">
                  <c:v>133.082251485531</c:v>
                </c:pt>
                <c:pt idx="2">
                  <c:v>122.905750695388</c:v>
                </c:pt>
                <c:pt idx="3">
                  <c:v>113.613308987624</c:v>
                </c:pt>
                <c:pt idx="4">
                  <c:v>63.317274604267</c:v>
                </c:pt>
                <c:pt idx="5">
                  <c:v>55.9090032774243</c:v>
                </c:pt>
                <c:pt idx="6">
                  <c:v>54.0457072266831</c:v>
                </c:pt>
                <c:pt idx="7">
                  <c:v>44.7197191601637</c:v>
                </c:pt>
                <c:pt idx="8">
                  <c:v>43.6655221007086</c:v>
                </c:pt>
                <c:pt idx="9">
                  <c:v>17.6357956263227</c:v>
                </c:pt>
                <c:pt idx="10">
                  <c:v>17.022104418452</c:v>
                </c:pt>
                <c:pt idx="11">
                  <c:v>16.7322011210575</c:v>
                </c:pt>
                <c:pt idx="12">
                  <c:v>13.7950062077528</c:v>
                </c:pt>
                <c:pt idx="13">
                  <c:v>10.00100010001</c:v>
                </c:pt>
                <c:pt idx="14">
                  <c:v>9.75106913508017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axId val="1963737087"/>
        <c:axId val="1963749567"/>
      </c:barChart>
      <c:catAx>
        <c:axId val="19637370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63749567"/>
        <c:crosses val="autoZero"/>
        <c:auto val="1"/>
        <c:lblAlgn val="ctr"/>
        <c:lblOffset val="100"/>
        <c:noMultiLvlLbl val="0"/>
      </c:catAx>
      <c:valAx>
        <c:axId val="1963749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63737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7bdf7901-544f-41ac-93b6-92e6613edbc4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neonatal tetanus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Sheet2!$A$2:$A$18</c:f>
              <c:strCache>
                <c:ptCount val="17"/>
                <c:pt idx="0">
                  <c:v>Bari </c:v>
                </c:pt>
                <c:pt idx="1">
                  <c:v>Gedo </c:v>
                </c:pt>
                <c:pt idx="2">
                  <c:v>Ras-Asayr  </c:v>
                </c:pt>
                <c:pt idx="3">
                  <c:v>Karkaar</c:v>
                </c:pt>
                <c:pt idx="4">
                  <c:v>Sanaag </c:v>
                </c:pt>
                <c:pt idx="5">
                  <c:v>Sool </c:v>
                </c:pt>
                <c:pt idx="6">
                  <c:v>Lower Juba </c:v>
                </c:pt>
                <c:pt idx="7">
                  <c:v>Hiiraan </c:v>
                </c:pt>
                <c:pt idx="8">
                  <c:v>Ayn </c:v>
                </c:pt>
                <c:pt idx="9">
                  <c:v>Nugaal </c:v>
                </c:pt>
                <c:pt idx="10">
                  <c:v>Bakool </c:v>
                </c:pt>
                <c:pt idx="11">
                  <c:v>Galgadud </c:v>
                </c:pt>
                <c:pt idx="12">
                  <c:v>Lower Shabelle </c:v>
                </c:pt>
                <c:pt idx="13">
                  <c:v>Middle Shebelle </c:v>
                </c:pt>
                <c:pt idx="14">
                  <c:v>Mudug </c:v>
                </c:pt>
                <c:pt idx="15">
                  <c:v>Benadir </c:v>
                </c:pt>
                <c:pt idx="16">
                  <c:v>Bay </c:v>
                </c:pt>
              </c:strCache>
            </c:strRef>
          </c:cat>
          <c:val>
            <c:numRef>
              <c:f>Sheet2!$B$2:$B$18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5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18</c:v>
                </c:pt>
                <c:pt idx="11">
                  <c:v>22</c:v>
                </c:pt>
                <c:pt idx="12">
                  <c:v>30</c:v>
                </c:pt>
                <c:pt idx="13">
                  <c:v>34</c:v>
                </c:pt>
                <c:pt idx="14">
                  <c:v>177</c:v>
                </c:pt>
                <c:pt idx="15">
                  <c:v>389</c:v>
                </c:pt>
                <c:pt idx="16">
                  <c:v>452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axId val="2069595760"/>
        <c:axId val="2069587120"/>
      </c:barChart>
      <c:catAx>
        <c:axId val="2069595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2069587120"/>
        <c:crosses val="autoZero"/>
        <c:auto val="1"/>
        <c:lblAlgn val="ctr"/>
        <c:lblOffset val="100"/>
        <c:noMultiLvlLbl val="0"/>
      </c:catAx>
      <c:valAx>
        <c:axId val="206958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69595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04b5c2f-3285-4725-bc93-9140ce17b42a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8B932-E016-488B-860B-10D5B7D8792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9F4B6-25AD-4D26-B9F7-F1B6615D96E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87D0-B066-4F5A-9DE4-7C3EA8E32E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2275-B6B6-44F5-ADFC-7489081F4D6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87D0-B066-4F5A-9DE4-7C3EA8E32E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2275-B6B6-44F5-ADFC-7489081F4D6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87D0-B066-4F5A-9DE4-7C3EA8E32E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2275-B6B6-44F5-ADFC-7489081F4D6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001C-70B6-4D6B-92F5-3677B33CADE8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Transforming lives in Africa through research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44B6-EA54-4114-BA31-DFEA02AFA5AA}" type="slidenum">
              <a:rPr lang="en-US" smtClean="0"/>
            </a:fld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39283" y="2766219"/>
            <a:ext cx="11112244" cy="1325563"/>
          </a:xfrm>
          <a:noFill/>
        </p:spPr>
        <p:txBody>
          <a:bodyPr anchor="ctr"/>
          <a:lstStyle>
            <a:lvl1pPr algn="ctr">
              <a:defRPr sz="7200">
                <a:effectLst>
                  <a:outerShdw blurRad="508000" dist="381000" dir="5400000" algn="t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 dirty="0"/>
              <a:t>YOUR TITLE</a:t>
            </a:r>
            <a:endParaRPr lang="en-US" dirty="0"/>
          </a:p>
        </p:txBody>
      </p:sp>
      <p:sp>
        <p:nvSpPr>
          <p:cNvPr id="7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562378" y="4315634"/>
            <a:ext cx="11089149" cy="55719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 spc="300">
                <a:effectLst>
                  <a:outerShdw blurRad="508000" dist="381000" dir="5400000" algn="t" rotWithShape="0">
                    <a:prstClr val="black">
                      <a:alpha val="30000"/>
                    </a:prstClr>
                  </a:outerShdw>
                </a:effectLst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165" indent="0">
              <a:buFontTx/>
              <a:buNone/>
              <a:defRPr/>
            </a:lvl5pPr>
          </a:lstStyle>
          <a:p>
            <a:pPr lvl="0"/>
            <a:r>
              <a:rPr lang="en-US" dirty="0"/>
              <a:t>YOUR SUBTITLE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2623002" y="0"/>
            <a:ext cx="9568998" cy="68580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ADD PICTURE</a:t>
            </a:r>
            <a:endParaRPr lang="en-US" dirty="0"/>
          </a:p>
        </p:txBody>
      </p:sp>
      <p:sp>
        <p:nvSpPr>
          <p:cNvPr id="8" name="Sub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562378" y="5031692"/>
            <a:ext cx="11089149" cy="55719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 spc="300">
                <a:effectLst>
                  <a:outerShdw blurRad="508000" dist="381000" dir="5400000" algn="t" rotWithShape="0">
                    <a:prstClr val="black">
                      <a:alpha val="30000"/>
                    </a:prstClr>
                  </a:outerShdw>
                </a:effectLst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165" indent="0">
              <a:buFontTx/>
              <a:buNone/>
              <a:defRPr/>
            </a:lvl5pPr>
          </a:lstStyle>
          <a:p>
            <a:pPr lvl="0"/>
            <a:r>
              <a:rPr lang="en-US" dirty="0"/>
              <a:t>YOUR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87D0-B066-4F5A-9DE4-7C3EA8E32E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2275-B6B6-44F5-ADFC-7489081F4D6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87D0-B066-4F5A-9DE4-7C3EA8E32E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2275-B6B6-44F5-ADFC-7489081F4D6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87D0-B066-4F5A-9DE4-7C3EA8E32E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2275-B6B6-44F5-ADFC-7489081F4D6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87D0-B066-4F5A-9DE4-7C3EA8E32E3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2275-B6B6-44F5-ADFC-7489081F4D6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87D0-B066-4F5A-9DE4-7C3EA8E32E3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2275-B6B6-44F5-ADFC-7489081F4D6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87D0-B066-4F5A-9DE4-7C3EA8E32E3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2275-B6B6-44F5-ADFC-7489081F4D6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87D0-B066-4F5A-9DE4-7C3EA8E32E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2275-B6B6-44F5-ADFC-7489081F4D6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87D0-B066-4F5A-9DE4-7C3EA8E32E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2275-B6B6-44F5-ADFC-7489081F4D6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C87D0-B066-4F5A-9DE4-7C3EA8E32E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A2275-B6B6-44F5-ADFC-7489081F4D6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tiff"/><Relationship Id="rId5" Type="http://schemas.openxmlformats.org/officeDocument/2006/relationships/image" Target="../media/image5.jpe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6" Type="http://schemas.openxmlformats.org/officeDocument/2006/relationships/slideLayout" Target="../slideLayouts/slideLayout12.xml"/><Relationship Id="rId15" Type="http://schemas.openxmlformats.org/officeDocument/2006/relationships/image" Target="../media/image15.jpe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65"/>
          <a:stretch>
            <a:fillRect/>
          </a:stretch>
        </p:blipFill>
        <p:spPr>
          <a:xfrm>
            <a:off x="-635" y="1796415"/>
            <a:ext cx="12192635" cy="5061585"/>
          </a:xfrm>
        </p:spPr>
      </p:pic>
      <p:sp>
        <p:nvSpPr>
          <p:cNvPr id="9" name="Green Subtitle Rectangle"/>
          <p:cNvSpPr/>
          <p:nvPr/>
        </p:nvSpPr>
        <p:spPr>
          <a:xfrm>
            <a:off x="0" y="2705591"/>
            <a:ext cx="12192000" cy="288927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Pattern"/>
          <p:cNvSpPr/>
          <p:nvPr/>
        </p:nvSpPr>
        <p:spPr>
          <a:xfrm>
            <a:off x="0" y="2706782"/>
            <a:ext cx="12192000" cy="2888080"/>
          </a:xfrm>
          <a:prstGeom prst="rect">
            <a:avLst/>
          </a:prstGeom>
          <a:blipFill dpi="0" rotWithShape="1">
            <a:blip r:embed="rId3">
              <a:alphaModFix amt="3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39283" y="2766305"/>
            <a:ext cx="11652717" cy="132539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highlight>
                  <a:srgbClr val="FFFF00"/>
                </a:highlight>
              </a:rPr>
              <a:t>Epidemiology of maternal and newborn health in Somalia: service coverage, equity and mortality </a:t>
            </a:r>
            <a:endParaRPr lang="en-US" sz="4000" b="1" dirty="0">
              <a:highlight>
                <a:srgbClr val="FFFF00"/>
              </a:highlight>
            </a:endParaRPr>
          </a:p>
        </p:txBody>
      </p:sp>
      <p:sp>
        <p:nvSpPr>
          <p:cNvPr id="15" name="Name"/>
          <p:cNvSpPr txBox="1"/>
          <p:nvPr/>
        </p:nvSpPr>
        <p:spPr>
          <a:xfrm>
            <a:off x="562378" y="4946864"/>
            <a:ext cx="11629622" cy="557125"/>
          </a:xfrm>
          <a:prstGeom prst="rect">
            <a:avLst/>
          </a:prstGeom>
        </p:spPr>
        <p:txBody>
          <a:bodyPr vert="horz" lIns="45714" tIns="22857" rIns="45714" bIns="22857" rtlCol="0" anchor="ctr">
            <a:norm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4000" kern="1200" spc="600">
                <a:solidFill>
                  <a:schemeClr val="tx1"/>
                </a:solidFill>
                <a:effectLst>
                  <a:outerShdw blurRad="508000" dist="381000" dir="5400000" algn="t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Bef>
                <a:spcPts val="1000"/>
              </a:spcBef>
            </a:pPr>
            <a:endParaRPr lang="en-US" sz="2000" spc="3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Green Bottom Rectangle"/>
          <p:cNvSpPr/>
          <p:nvPr/>
        </p:nvSpPr>
        <p:spPr>
          <a:xfrm>
            <a:off x="2623796" y="6778189"/>
            <a:ext cx="9568204" cy="7936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Gray Bottom Rectangle"/>
          <p:cNvSpPr/>
          <p:nvPr/>
        </p:nvSpPr>
        <p:spPr>
          <a:xfrm>
            <a:off x="0" y="6778189"/>
            <a:ext cx="2623794" cy="79365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3" descr="A group of people posing for the camera&#10;&#10;Description automatically generated"/>
          <p:cNvPicPr/>
          <p:nvPr/>
        </p:nvPicPr>
        <p:blipFill>
          <a:blip r:embed="rId5" cstate="email"/>
          <a:stretch>
            <a:fillRect/>
          </a:stretch>
        </p:blipFill>
        <p:spPr>
          <a:xfrm>
            <a:off x="3211915" y="5594864"/>
            <a:ext cx="1995020" cy="124735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6793209" y="5594863"/>
            <a:ext cx="2135581" cy="1287070"/>
          </a:xfrm>
          <a:prstGeom prst="rect">
            <a:avLst/>
          </a:prstGeom>
        </p:spPr>
      </p:pic>
      <p:pic>
        <p:nvPicPr>
          <p:cNvPr id="6" name="Picture 5" descr="A picture containing outdoor, building, snow, skiing&#10;&#10;Description automatically generated"/>
          <p:cNvPicPr/>
          <p:nvPr/>
        </p:nvPicPr>
        <p:blipFill>
          <a:blip r:embed="rId7" cstate="email"/>
          <a:stretch>
            <a:fillRect/>
          </a:stretch>
        </p:blipFill>
        <p:spPr>
          <a:xfrm>
            <a:off x="10382941" y="5594863"/>
            <a:ext cx="1809060" cy="1192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0" y="5594862"/>
            <a:ext cx="1957215" cy="1192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676007" y="5594863"/>
            <a:ext cx="1535908" cy="12870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5053505" y="5583707"/>
            <a:ext cx="1761012" cy="12870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8796667" y="5594863"/>
            <a:ext cx="1801085" cy="1287071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562378" y="4315634"/>
            <a:ext cx="11089149" cy="10277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</a:rPr>
              <a:t>Presenter: Mohamed Daud Mohamud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01090" y="189230"/>
            <a:ext cx="9928860" cy="1607185"/>
            <a:chOff x="630620" y="1261850"/>
            <a:chExt cx="9749672" cy="169759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523" y="1524000"/>
              <a:ext cx="1797269" cy="99848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241" y="1362841"/>
              <a:ext cx="1896477" cy="138945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261850"/>
              <a:ext cx="4284292" cy="126063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20" y="1341820"/>
              <a:ext cx="1617621" cy="16176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9600" b="1" i="1" dirty="0"/>
              <a:t>THANKS</a:t>
            </a:r>
            <a:endParaRPr lang="en-US" b="1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Introduction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</a:rPr>
              <a:t>Persistent 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high mortality rates</a:t>
            </a:r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inadequate service coverage.</a:t>
            </a:r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</a:rPr>
              <a:t>The maternal mortality ratio is </a:t>
            </a:r>
            <a:r>
              <a:rPr lang="en-US" sz="24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692 deaths per 100,000 live births, (SHDS, 2020).</a:t>
            </a:r>
            <a:endParaRPr lang="en-US" sz="24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</a:rPr>
              <a:t>There is a need to understand the </a:t>
            </a:r>
            <a:r>
              <a:rPr lang="en-US" sz="24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inequalities in maternal and newborn health service coverage </a:t>
            </a:r>
            <a:endParaRPr lang="en-US" sz="24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</a:rPr>
              <a:t>Understand how these relate to </a:t>
            </a:r>
            <a:r>
              <a:rPr lang="en-US" sz="24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maternal and newborn outcomes: morbidity  and Mortality.</a:t>
            </a:r>
            <a:endParaRPr lang="en-US" sz="24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</a:rPr>
              <a:t>Addressing these 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disparities</a:t>
            </a:r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</a:rPr>
              <a:t> is crucial for 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improving health outcomes to align with the sustainable development goals.</a:t>
            </a:r>
            <a:endParaRPr lang="en-US" sz="2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400" dirty="0"/>
              <a:t>We assess the </a:t>
            </a:r>
            <a:r>
              <a:rPr lang="en-US" sz="2400" b="1" dirty="0"/>
              <a:t>coverage and inequality of maternal and newborn health services in Somalia </a:t>
            </a:r>
            <a:endParaRPr lang="en-US" sz="2400" b="1" dirty="0"/>
          </a:p>
          <a:p>
            <a:pPr algn="just"/>
            <a:r>
              <a:rPr lang="en-US" sz="2400" dirty="0"/>
              <a:t>Examine how regional performance </a:t>
            </a:r>
            <a:r>
              <a:rPr lang="en-US" sz="2400" b="1" dirty="0"/>
              <a:t>disparities are associated with maternal and perinatal mortality, and neonatal tetanus.</a:t>
            </a:r>
            <a:endParaRPr lang="en-US" sz="2400" b="1" dirty="0"/>
          </a:p>
          <a:p>
            <a:pPr algn="just"/>
            <a:endParaRPr lang="en-US" sz="2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2400" dirty="0"/>
          </a:p>
          <a:p>
            <a:pPr algn="just"/>
            <a:endParaRPr lang="en-US" sz="2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Methodology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This is a secondary analysis of Somalia's DHIS2 (2022-2024) and the 2020 SHDS to assess maternal and newborn health. </a:t>
            </a:r>
            <a:endParaRPr lang="en-US" dirty="0"/>
          </a:p>
          <a:p>
            <a:pPr algn="just">
              <a:lnSpc>
                <a:spcPct val="150000"/>
              </a:lnSpc>
            </a:pPr>
            <a:r>
              <a:rPr lang="en-US" dirty="0"/>
              <a:t>Use </a:t>
            </a:r>
            <a:r>
              <a:rPr lang="en-US" b="1" dirty="0" err="1">
                <a:solidFill>
                  <a:srgbClr val="FF0000"/>
                </a:solidFill>
              </a:rPr>
              <a:t>equiplots</a:t>
            </a:r>
            <a:r>
              <a:rPr lang="en-US" dirty="0"/>
              <a:t> to show the inequality in maternal and newborn services across key </a:t>
            </a:r>
            <a:r>
              <a:rPr lang="en-US" dirty="0" err="1"/>
              <a:t>stratifiers</a:t>
            </a:r>
            <a:r>
              <a:rPr lang="en-US" dirty="0"/>
              <a:t> 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Results: maternal health utilization</a:t>
            </a:r>
            <a:endParaRPr lang="en-US" b="1" dirty="0">
              <a:solidFill>
                <a:srgbClr val="92D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r="871"/>
          <a:stretch>
            <a:fillRect/>
          </a:stretch>
        </p:blipFill>
        <p:spPr>
          <a:xfrm>
            <a:off x="131727" y="1439918"/>
            <a:ext cx="11260576" cy="532047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777"/>
            <a:ext cx="10515600" cy="72796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Equity of maternal health services</a:t>
            </a:r>
            <a:endParaRPr lang="en-US" b="1" dirty="0">
              <a:solidFill>
                <a:srgbClr val="92D05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" y="908952"/>
            <a:ext cx="5575738" cy="300240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" y="4048476"/>
            <a:ext cx="5192734" cy="281597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23" y="816746"/>
            <a:ext cx="7020522" cy="3094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4475" y="4003565"/>
            <a:ext cx="6587525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There is a significant inequalities in maternal health services, with higher education, urban residency, and wealth leading to better access to skilled delivery and antenatal care.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Rural and low-income women face substantial barriers in obtaining these services.</a:t>
            </a:r>
            <a:endParaRPr lang="en-US" sz="2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30" y="747707"/>
            <a:ext cx="5860531" cy="3662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0339"/>
            <a:ext cx="10515600" cy="68340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latin typeface="+mn-lt"/>
              </a:rPr>
              <a:t>Maternal health service coverage by region</a:t>
            </a:r>
            <a:endParaRPr lang="en-US" b="1" dirty="0">
              <a:solidFill>
                <a:srgbClr val="92D050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4" y="562477"/>
            <a:ext cx="4961564" cy="295260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5082"/>
            <a:ext cx="5474857" cy="3321122"/>
          </a:xfrm>
        </p:spPr>
      </p:pic>
      <p:sp>
        <p:nvSpPr>
          <p:cNvPr id="11" name="TextBox 10"/>
          <p:cNvSpPr txBox="1"/>
          <p:nvPr/>
        </p:nvSpPr>
        <p:spPr>
          <a:xfrm>
            <a:off x="5679830" y="4545177"/>
            <a:ext cx="6512169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disparities in maternal healthcare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Maternal health access in all regions  is lower that the expected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and global targets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227452"/>
            <a:ext cx="10953750" cy="10222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Aren’t the lower coverage estimates leading to high cases of maternal and perinatal mortality?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842432" y="1405226"/>
            <a:ext cx="4989816" cy="464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Perinatal mortality per 1000 births</a:t>
            </a:r>
            <a:endParaRPr lang="en-US" sz="18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4943" y="1566824"/>
            <a:ext cx="4184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Maternal mortality per 100,000 births</a:t>
            </a: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5582746" y="1870046"/>
          <a:ext cx="6249501" cy="5011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22713" y="2169355"/>
          <a:ext cx="5854212" cy="459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0774" y="49253"/>
            <a:ext cx="1076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92D050"/>
                </a:solidFill>
              </a:rPr>
              <a:t>What is causing neonatal tetanus outbreak?</a:t>
            </a:r>
            <a:endParaRPr lang="en-US" sz="3600" b="1" dirty="0">
              <a:solidFill>
                <a:srgbClr val="92D050"/>
              </a:solidFill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540774" y="1598673"/>
          <a:ext cx="5974326" cy="5259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23936" y="2901016"/>
            <a:ext cx="583138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utilization of ANC???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about infection control within the health facility? 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35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Conclusion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39" y="1300480"/>
            <a:ext cx="11268075" cy="5032375"/>
          </a:xfrm>
        </p:spPr>
        <p:txBody>
          <a:bodyPr>
            <a:normAutofit/>
          </a:bodyPr>
          <a:lstStyle/>
          <a:p>
            <a:r>
              <a:rPr lang="en-US" dirty="0"/>
              <a:t>Low Utilization Rates of maternal and newborn</a:t>
            </a:r>
            <a:endParaRPr lang="en-US" dirty="0"/>
          </a:p>
          <a:p>
            <a:r>
              <a:rPr lang="en-US" dirty="0"/>
              <a:t>Equity Gaps</a:t>
            </a:r>
            <a:endParaRPr lang="en-US" dirty="0"/>
          </a:p>
          <a:p>
            <a:r>
              <a:rPr lang="en-US" dirty="0"/>
              <a:t>Regional Disparities</a:t>
            </a:r>
            <a:endParaRPr lang="en-US" dirty="0"/>
          </a:p>
          <a:p>
            <a:r>
              <a:rPr lang="en-US" dirty="0"/>
              <a:t>High institutional maternal and perinatal mortality</a:t>
            </a:r>
            <a:endParaRPr lang="en-US" dirty="0"/>
          </a:p>
          <a:p>
            <a:pPr lvl="1"/>
            <a:r>
              <a:rPr lang="en-US" dirty="0"/>
              <a:t>Possibilities of underreporting </a:t>
            </a:r>
            <a:endParaRPr lang="en-US" dirty="0"/>
          </a:p>
          <a:p>
            <a:r>
              <a:rPr lang="en-US" dirty="0"/>
              <a:t>Neonatal tetanus </a:t>
            </a:r>
            <a:endParaRPr lang="en-US" dirty="0"/>
          </a:p>
          <a:p>
            <a:pPr lvl="1"/>
            <a:r>
              <a:rPr lang="en-US" dirty="0"/>
              <a:t>Besides Low ANC attendances, </a:t>
            </a:r>
            <a:r>
              <a:rPr lang="en-US" dirty="0">
                <a:solidFill>
                  <a:srgbClr val="FF0000"/>
                </a:solidFill>
              </a:rPr>
              <a:t>Infection control could also be an issues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Questions 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How do we improve access to maternal and newborn services ?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How do we address the issues of infections ? 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Which hard to reach areas should we target ?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2238</Words>
  <Application>WPS Presentation</Application>
  <PresentationFormat>Widescreen</PresentationFormat>
  <Paragraphs>65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SimSun</vt:lpstr>
      <vt:lpstr>Wingdings</vt:lpstr>
      <vt:lpstr>Calibri</vt:lpstr>
      <vt:lpstr>Tahoma</vt:lpstr>
      <vt:lpstr>Calibri Light</vt:lpstr>
      <vt:lpstr>Microsoft YaHei</vt:lpstr>
      <vt:lpstr>Arial Unicode MS</vt:lpstr>
      <vt:lpstr>Calibri</vt:lpstr>
      <vt:lpstr>Office Theme</vt:lpstr>
      <vt:lpstr>Epidemiology of maternal and newborn health in Somalia: service coverage, equity and mortality </vt:lpstr>
      <vt:lpstr>Introduction</vt:lpstr>
      <vt:lpstr>Methodology</vt:lpstr>
      <vt:lpstr>Results: maternal health utilization</vt:lpstr>
      <vt:lpstr>Equity of maternal health services</vt:lpstr>
      <vt:lpstr>Maternal health service coverage by region</vt:lpstr>
      <vt:lpstr>Aren’t the lower coverage estimates leading to high cases of maternal and perinatal mortality? </vt:lpstr>
      <vt:lpstr>PowerPoint 演示文稿</vt:lpstr>
      <vt:lpstr>Conclusion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Abdalla Abdalla Ali</cp:lastModifiedBy>
  <cp:revision>39</cp:revision>
  <dcterms:created xsi:type="dcterms:W3CDTF">2025-10-28T09:51:00Z</dcterms:created>
  <dcterms:modified xsi:type="dcterms:W3CDTF">2025-12-29T10:42:06Z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E5AD02EE06C54C57ABDFB3C87B0AE435_12</vt:lpwstr>
  </property>
  <property fmtid="{D5CDD505-2E9C-101B-9397-08002B2CF9AE}" pid="3" name="KSOProductBuildVer">
    <vt:lpwstr>1033-12.2.0.23155</vt:lpwstr>
  </property>
</Properties>
</file>