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wdp" ContentType="image/vnd.ms-photo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1012" r:id="rId4"/>
    <p:sldId id="1000" r:id="rId5"/>
    <p:sldId id="1003" r:id="rId6"/>
    <p:sldId id="1004" r:id="rId7"/>
    <p:sldId id="1005" r:id="rId8"/>
    <p:sldId id="1006" r:id="rId9"/>
    <p:sldId id="1010" r:id="rId11"/>
    <p:sldId id="1009" r:id="rId12"/>
    <p:sldId id="1013" r:id="rId13"/>
    <p:sldId id="6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C\Downloads\coverage_region%20%20VA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PC\Downloads\coverage_region%20%20VAC.xlsx" TargetMode="External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0000"/>
                </a:solidFill>
              </a:rPr>
              <a:t>CCI</a:t>
            </a:r>
            <a:r>
              <a:rPr lang="en-US" sz="2000" b="1" baseline="0" dirty="0">
                <a:solidFill>
                  <a:srgbClr val="FF0000"/>
                </a:solidFill>
              </a:rPr>
              <a:t> for maternal health services </a:t>
            </a:r>
            <a:endParaRPr lang="en-US" sz="20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48082753358159"/>
          <c:y val="0.019177002897858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33800596362007"/>
          <c:y val="0.105661259299924"/>
          <c:w val="0.838129008077769"/>
          <c:h val="0.8510423886672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66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Sheet3!$T$3:$T$18</c:f>
              <c:strCache>
                <c:ptCount val="16"/>
                <c:pt idx="0">
                  <c:v>Woqooyi Galbeed</c:v>
                </c:pt>
                <c:pt idx="1">
                  <c:v>Bay</c:v>
                </c:pt>
                <c:pt idx="2">
                  <c:v>Banadir</c:v>
                </c:pt>
                <c:pt idx="3">
                  <c:v>Bari</c:v>
                </c:pt>
                <c:pt idx="4">
                  <c:v>Galgaduud</c:v>
                </c:pt>
                <c:pt idx="5">
                  <c:v>Awdal</c:v>
                </c:pt>
                <c:pt idx="6">
                  <c:v>Middle Shabelle</c:v>
                </c:pt>
                <c:pt idx="7">
                  <c:v>Togdheer</c:v>
                </c:pt>
                <c:pt idx="8">
                  <c:v>Nugaal</c:v>
                </c:pt>
                <c:pt idx="9">
                  <c:v>Mudug</c:v>
                </c:pt>
                <c:pt idx="10">
                  <c:v>Gedo</c:v>
                </c:pt>
                <c:pt idx="11">
                  <c:v>Lower Juba</c:v>
                </c:pt>
                <c:pt idx="12">
                  <c:v>Sanaag</c:v>
                </c:pt>
                <c:pt idx="13">
                  <c:v>Sool</c:v>
                </c:pt>
                <c:pt idx="14">
                  <c:v>Bakool</c:v>
                </c:pt>
                <c:pt idx="15">
                  <c:v>Hiiraan</c:v>
                </c:pt>
              </c:strCache>
            </c:strRef>
          </c:cat>
          <c:val>
            <c:numRef>
              <c:f>Sheet3!$U$3:$U$18</c:f>
              <c:numCache>
                <c:formatCode>General</c:formatCode>
                <c:ptCount val="16"/>
                <c:pt idx="0">
                  <c:v>49.4467955102081</c:v>
                </c:pt>
                <c:pt idx="1">
                  <c:v>30.9906455324191</c:v>
                </c:pt>
                <c:pt idx="2">
                  <c:v>30.6242817476621</c:v>
                </c:pt>
                <c:pt idx="3">
                  <c:v>30.2831652726816</c:v>
                </c:pt>
                <c:pt idx="4">
                  <c:v>29.5339401394331</c:v>
                </c:pt>
                <c:pt idx="5">
                  <c:v>29.0801296628127</c:v>
                </c:pt>
                <c:pt idx="6">
                  <c:v>28.8045605324009</c:v>
                </c:pt>
                <c:pt idx="7">
                  <c:v>28.5370465191859</c:v>
                </c:pt>
                <c:pt idx="8">
                  <c:v>27.8568239492173</c:v>
                </c:pt>
                <c:pt idx="9">
                  <c:v>25.5949974914508</c:v>
                </c:pt>
                <c:pt idx="10">
                  <c:v>22.5284474415974</c:v>
                </c:pt>
                <c:pt idx="11">
                  <c:v>20.3880884176615</c:v>
                </c:pt>
                <c:pt idx="12">
                  <c:v>19.4137250266379</c:v>
                </c:pt>
                <c:pt idx="13">
                  <c:v>16.6355004344684</c:v>
                </c:pt>
                <c:pt idx="14">
                  <c:v>13.8808940585107</c:v>
                </c:pt>
                <c:pt idx="15">
                  <c:v>12.6868224178994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2"/>
        <c:overlap val="20"/>
        <c:axId val="2072599472"/>
        <c:axId val="207259755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Sheet3!$T$3:$T$18</c15:sqref>
                        </c15:formulaRef>
                      </c:ext>
                    </c:extLst>
                    <c:strCache>
                      <c:ptCount val="16"/>
                      <c:pt idx="0">
                        <c:v>Woqooyi Galbeed</c:v>
                      </c:pt>
                      <c:pt idx="1">
                        <c:v>Bay</c:v>
                      </c:pt>
                      <c:pt idx="2">
                        <c:v>Banadir</c:v>
                      </c:pt>
                      <c:pt idx="3">
                        <c:v>Bari</c:v>
                      </c:pt>
                      <c:pt idx="4">
                        <c:v>Galgaduud</c:v>
                      </c:pt>
                      <c:pt idx="5">
                        <c:v>Awdal</c:v>
                      </c:pt>
                      <c:pt idx="6">
                        <c:v>Middle Shabelle</c:v>
                      </c:pt>
                      <c:pt idx="7">
                        <c:v>Togdheer</c:v>
                      </c:pt>
                      <c:pt idx="8">
                        <c:v>Nugaal</c:v>
                      </c:pt>
                      <c:pt idx="9">
                        <c:v>Mudug</c:v>
                      </c:pt>
                      <c:pt idx="10">
                        <c:v>Gedo</c:v>
                      </c:pt>
                      <c:pt idx="11">
                        <c:v>Lower Juba</c:v>
                      </c:pt>
                      <c:pt idx="12">
                        <c:v>Sanaag</c:v>
                      </c:pt>
                      <c:pt idx="13">
                        <c:v>Sool</c:v>
                      </c:pt>
                      <c:pt idx="14">
                        <c:v>Bakool</c:v>
                      </c:pt>
                      <c:pt idx="15">
                        <c:v>Hiiraan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Sheet3!$V$3:$V$18</c15:sqref>
                        </c15:formulaRef>
                      </c:ext>
                    </c:extLst>
                    <c:numCache>
                      <c:formatCode>General</c:formatCode>
                      <c:ptCount val="16"/>
                    </c:numCache>
                  </c:numRef>
                </c:val>
              </c15:ser>
            </c15:filteredBarSeries>
          </c:ext>
        </c:extLst>
      </c:barChart>
      <c:catAx>
        <c:axId val="207259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72597552"/>
        <c:crosses val="autoZero"/>
        <c:auto val="1"/>
        <c:lblAlgn val="ctr"/>
        <c:lblOffset val="100"/>
        <c:noMultiLvlLbl val="0"/>
      </c:catAx>
      <c:valAx>
        <c:axId val="207259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72599472"/>
        <c:crosses val="autoZero"/>
        <c:crossBetween val="between"/>
      </c:valAx>
      <c:spPr>
        <a:noFill/>
        <a:ln w="25400">
          <a:noFill/>
        </a:ln>
        <a:effectLst>
          <a:glow rad="152400">
            <a:srgbClr val="C00000"/>
          </a:glow>
          <a:outerShdw blurRad="101600" dist="63500" dir="5400000" sx="88000" sy="88000" algn="ctr" rotWithShape="0">
            <a:srgbClr val="C00000"/>
          </a:outerShdw>
        </a:effectLst>
      </c:spPr>
    </c:plotArea>
    <c:plotVisOnly val="1"/>
    <c:dispBlanksAs val="gap"/>
    <c:showDLblsOverMax val="0"/>
    <c:extLst>
      <c:ext uri="{0b15fc19-7d7d-44ad-8c2d-2c3a37ce22c3}">
        <chartProps xmlns="https://web.wps.cn/et/2018/main" chartId="{d5df99e6-d67f-407c-90b7-eeea40f71c1c}"/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3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CCI for Immunization services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5910151983495"/>
          <c:y val="0.111052631578947"/>
          <c:w val="0.693509612295743"/>
          <c:h val="0.8329964883198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Sheet3!$A$2:$A$17</c:f>
              <c:strCache>
                <c:ptCount val="16"/>
                <c:pt idx="0">
                  <c:v>Banadir</c:v>
                </c:pt>
                <c:pt idx="1">
                  <c:v>Woqooyi Galbeed</c:v>
                </c:pt>
                <c:pt idx="2">
                  <c:v>Gedo</c:v>
                </c:pt>
                <c:pt idx="3">
                  <c:v>Bay</c:v>
                </c:pt>
                <c:pt idx="4">
                  <c:v>Mudug</c:v>
                </c:pt>
                <c:pt idx="5">
                  <c:v>Bakool</c:v>
                </c:pt>
                <c:pt idx="6">
                  <c:v>Middle Shabelle</c:v>
                </c:pt>
                <c:pt idx="7">
                  <c:v>Galgaduud</c:v>
                </c:pt>
                <c:pt idx="8">
                  <c:v>Sanaag</c:v>
                </c:pt>
                <c:pt idx="9">
                  <c:v>Bari</c:v>
                </c:pt>
                <c:pt idx="10">
                  <c:v>Togdheer</c:v>
                </c:pt>
                <c:pt idx="11">
                  <c:v>Sool</c:v>
                </c:pt>
                <c:pt idx="12">
                  <c:v>Nugaal</c:v>
                </c:pt>
                <c:pt idx="13">
                  <c:v>Lower Juba</c:v>
                </c:pt>
                <c:pt idx="14">
                  <c:v>Awdal</c:v>
                </c:pt>
                <c:pt idx="15">
                  <c:v>Hiraan</c:v>
                </c:pt>
              </c:strCache>
            </c:strRef>
          </c:cat>
          <c:val>
            <c:numRef>
              <c:f>Sheet3!$B$2:$B$17</c:f>
              <c:numCache>
                <c:formatCode>General</c:formatCode>
                <c:ptCount val="16"/>
                <c:pt idx="0">
                  <c:v>56.154047713153</c:v>
                </c:pt>
                <c:pt idx="1">
                  <c:v>32.2983641047525</c:v>
                </c:pt>
                <c:pt idx="2">
                  <c:v>31.7396784367626</c:v>
                </c:pt>
                <c:pt idx="3">
                  <c:v>29.293785665135</c:v>
                </c:pt>
                <c:pt idx="4">
                  <c:v>25.7224652463513</c:v>
                </c:pt>
                <c:pt idx="5">
                  <c:v>24.6386470922629</c:v>
                </c:pt>
                <c:pt idx="6">
                  <c:v>24.307772847444</c:v>
                </c:pt>
                <c:pt idx="7">
                  <c:v>23.4873058828492</c:v>
                </c:pt>
                <c:pt idx="8">
                  <c:v>22.1907084972771</c:v>
                </c:pt>
                <c:pt idx="9">
                  <c:v>21.7570250226624</c:v>
                </c:pt>
                <c:pt idx="10">
                  <c:v>19.9545267928643</c:v>
                </c:pt>
                <c:pt idx="11">
                  <c:v>19.738078088762</c:v>
                </c:pt>
                <c:pt idx="12">
                  <c:v>16.9370059410769</c:v>
                </c:pt>
                <c:pt idx="13">
                  <c:v>15.1839959707786</c:v>
                </c:pt>
                <c:pt idx="14">
                  <c:v>11.0761002745066</c:v>
                </c:pt>
                <c:pt idx="15">
                  <c:v>10.6778215432714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934204224"/>
        <c:axId val="1934221024"/>
      </c:barChart>
      <c:catAx>
        <c:axId val="193420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st="50800" dir="5400000" sx="1000" sy="1000" algn="ctr" rotWithShape="0">
              <a:srgbClr val="000000">
                <a:alpha val="35000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34221024"/>
        <c:crosses val="autoZero"/>
        <c:auto val="1"/>
        <c:lblAlgn val="ctr"/>
        <c:lblOffset val="100"/>
        <c:noMultiLvlLbl val="0"/>
      </c:catAx>
      <c:valAx>
        <c:axId val="193422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342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22dd6db-12ce-4b96-88cd-0a5d6760ff86}"/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02B9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Sheet3!$I$31:$I$46</c:f>
              <c:strCache>
                <c:ptCount val="16"/>
                <c:pt idx="0">
                  <c:v>Banadir</c:v>
                </c:pt>
                <c:pt idx="1">
                  <c:v>Woqooyi Galbeed</c:v>
                </c:pt>
                <c:pt idx="2">
                  <c:v>Gedo</c:v>
                </c:pt>
                <c:pt idx="3">
                  <c:v>Bay</c:v>
                </c:pt>
                <c:pt idx="4">
                  <c:v>Mudug</c:v>
                </c:pt>
                <c:pt idx="5">
                  <c:v>Bakool</c:v>
                </c:pt>
                <c:pt idx="6">
                  <c:v>Middle Shabelle</c:v>
                </c:pt>
                <c:pt idx="7">
                  <c:v>Galgaduud</c:v>
                </c:pt>
                <c:pt idx="8">
                  <c:v>Sanaag</c:v>
                </c:pt>
                <c:pt idx="9">
                  <c:v>Bari</c:v>
                </c:pt>
                <c:pt idx="10">
                  <c:v>Togdheer</c:v>
                </c:pt>
                <c:pt idx="11">
                  <c:v>Sool</c:v>
                </c:pt>
                <c:pt idx="12">
                  <c:v>Nugaal</c:v>
                </c:pt>
                <c:pt idx="13">
                  <c:v>Lower Juba</c:v>
                </c:pt>
                <c:pt idx="14">
                  <c:v>Awdal</c:v>
                </c:pt>
                <c:pt idx="15">
                  <c:v>Hiiraan</c:v>
                </c:pt>
              </c:strCache>
            </c:strRef>
          </c:cat>
          <c:val>
            <c:numRef>
              <c:f>Sheet3!$J$31:$J$46</c:f>
              <c:numCache>
                <c:formatCode>General</c:formatCode>
                <c:ptCount val="16"/>
                <c:pt idx="0">
                  <c:v>52.8004216116806</c:v>
                </c:pt>
                <c:pt idx="1">
                  <c:v>31.6445048185858</c:v>
                </c:pt>
                <c:pt idx="2">
                  <c:v>31.1819800922123</c:v>
                </c:pt>
                <c:pt idx="3">
                  <c:v>29.7884754689083</c:v>
                </c:pt>
                <c:pt idx="4">
                  <c:v>27.6282026928922</c:v>
                </c:pt>
                <c:pt idx="5">
                  <c:v>26.8593883775378</c:v>
                </c:pt>
                <c:pt idx="6">
                  <c:v>26.5561666899225</c:v>
                </c:pt>
                <c:pt idx="7">
                  <c:v>26.0121762010175</c:v>
                </c:pt>
                <c:pt idx="8">
                  <c:v>25.0237662232472</c:v>
                </c:pt>
                <c:pt idx="9">
                  <c:v>23.6760112570566</c:v>
                </c:pt>
                <c:pt idx="10">
                  <c:v>21.2414871172309</c:v>
                </c:pt>
                <c:pt idx="11">
                  <c:v>20.0630832532118</c:v>
                </c:pt>
                <c:pt idx="12">
                  <c:v>18.1753654838574</c:v>
                </c:pt>
                <c:pt idx="13">
                  <c:v>15.9097482026235</c:v>
                </c:pt>
                <c:pt idx="14">
                  <c:v>12.4784971665087</c:v>
                </c:pt>
                <c:pt idx="15">
                  <c:v>11.6823219805854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98"/>
        <c:axId val="1191994543"/>
        <c:axId val="1191995023"/>
      </c:barChart>
      <c:catAx>
        <c:axId val="1191994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0F9ED5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rgbClr val="002060">
                    <a:alpha val="94000"/>
                  </a:srgbClr>
                </a:solidFill>
                <a:latin typeface="+mn-lt"/>
                <a:ea typeface="+mn-ea"/>
                <a:cs typeface="+mn-cs"/>
              </a:defRPr>
            </a:pPr>
          </a:p>
        </c:txPr>
        <c:crossAx val="1191995023"/>
        <c:crosses val="autoZero"/>
        <c:auto val="1"/>
        <c:lblAlgn val="ctr"/>
        <c:lblOffset val="100"/>
        <c:noMultiLvlLbl val="0"/>
      </c:catAx>
      <c:valAx>
        <c:axId val="1191995023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11919945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adedb7a-47c9-44a6-a10c-58cbdc550cfa}"/>
      </c:ext>
    </c:extLst>
  </c:chart>
  <c:spPr>
    <a:solidFill>
      <a:sysClr val="window" lastClr="FFFFFF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 lang="en-US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6322A-AE57-4F5B-9933-585F839539BE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CF5F-5D0C-4A5F-82B9-3FED077B8BC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CF5F-5D0C-4A5F-82B9-3FED077B8BCF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0F1F-1234-46C8-B122-D36D4EC7237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/>
          </a:p>
        </p:txBody>
      </p:sp>
      <p:sp>
        <p:nvSpPr>
          <p:cNvPr id="7" name="Google Shape;21;p17"/>
          <p:cNvSpPr txBox="1">
            <a:spLocks noGrp="1"/>
          </p:cNvSpPr>
          <p:nvPr>
            <p:ph type="title"/>
          </p:nvPr>
        </p:nvSpPr>
        <p:spPr>
          <a:xfrm>
            <a:off x="534125" y="2959769"/>
            <a:ext cx="11117401" cy="1190750"/>
          </a:xfrm>
          <a:prstGeom prst="rect">
            <a:avLst/>
          </a:prstGeom>
          <a:solidFill>
            <a:srgbClr val="EDE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Calibri" panose="020F0502020204030204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925783" y="4259180"/>
            <a:ext cx="8334084" cy="61365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Click to edit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17443" y="4981493"/>
            <a:ext cx="5556321" cy="6136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text</a:t>
            </a:r>
            <a:endParaRPr lang="en-US" dirty="0"/>
          </a:p>
        </p:txBody>
      </p:sp>
      <p:sp>
        <p:nvSpPr>
          <p:cNvPr id="11" name="Green Bottom Rectangle"/>
          <p:cNvSpPr/>
          <p:nvPr userDrawn="1"/>
        </p:nvSpPr>
        <p:spPr>
          <a:xfrm>
            <a:off x="2623796" y="6778625"/>
            <a:ext cx="9568204" cy="793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Gray Bottom Rectangle"/>
          <p:cNvSpPr/>
          <p:nvPr userDrawn="1"/>
        </p:nvSpPr>
        <p:spPr>
          <a:xfrm>
            <a:off x="0" y="6778625"/>
            <a:ext cx="2623794" cy="793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001C-70B6-4D6B-92F5-3677B33CADE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9283" y="2766219"/>
            <a:ext cx="11112244" cy="1325563"/>
          </a:xfrm>
          <a:noFill/>
        </p:spPr>
        <p:txBody>
          <a:bodyPr anchor="ctr"/>
          <a:lstStyle>
            <a:lvl1pPr algn="ctr">
              <a:defRPr sz="7200"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dirty="0"/>
              <a:t>YOUR TITLE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62378" y="4315634"/>
            <a:ext cx="11089149" cy="5571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spc="300"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en-US" dirty="0"/>
              <a:t>YOUR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2623002" y="0"/>
            <a:ext cx="9568998" cy="6858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ADD PICTURE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62378" y="5031692"/>
            <a:ext cx="11089149" cy="5571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spc="300"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en-US" dirty="0"/>
              <a:t>YOUR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854-A8EF-4D8A-996F-8CD20106E19E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9501" y="6317457"/>
            <a:ext cx="3472998" cy="540544"/>
          </a:xfrm>
        </p:spPr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Number"/>
          <p:cNvSpPr txBox="1"/>
          <p:nvPr/>
        </p:nvSpPr>
        <p:spPr>
          <a:xfrm>
            <a:off x="788740" y="1802008"/>
            <a:ext cx="500645" cy="57028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en-US" sz="3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19719" y="1507322"/>
            <a:ext cx="3681047" cy="47705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719719" y="1991108"/>
            <a:ext cx="3681047" cy="71558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edit add text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39680" y="1507323"/>
            <a:ext cx="1008725" cy="1199365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1" name="Number"/>
          <p:cNvSpPr txBox="1"/>
          <p:nvPr userDrawn="1"/>
        </p:nvSpPr>
        <p:spPr>
          <a:xfrm>
            <a:off x="788740" y="3826472"/>
            <a:ext cx="500645" cy="57028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en-US" sz="3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19719" y="3312707"/>
            <a:ext cx="3681047" cy="47705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719719" y="3796492"/>
            <a:ext cx="3681047" cy="71558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edit add text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39680" y="3309737"/>
            <a:ext cx="1008725" cy="1199365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5" name="Number"/>
          <p:cNvSpPr txBox="1"/>
          <p:nvPr userDrawn="1"/>
        </p:nvSpPr>
        <p:spPr>
          <a:xfrm>
            <a:off x="788740" y="5406837"/>
            <a:ext cx="500645" cy="57028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en-US" sz="3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719719" y="5112151"/>
            <a:ext cx="3681047" cy="47705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1719719" y="5595937"/>
            <a:ext cx="3681047" cy="71558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edit add text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39680" y="5112152"/>
            <a:ext cx="1008725" cy="1199365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29" name="Number"/>
          <p:cNvSpPr txBox="1"/>
          <p:nvPr userDrawn="1"/>
        </p:nvSpPr>
        <p:spPr>
          <a:xfrm>
            <a:off x="7039500" y="1802008"/>
            <a:ext cx="500645" cy="57028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en-US" sz="3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7970480" y="1507322"/>
            <a:ext cx="3681047" cy="47705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7970480" y="1991108"/>
            <a:ext cx="3681047" cy="71558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edit add text</a:t>
            </a:r>
            <a:endParaRPr lang="en-US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6790440" y="1507323"/>
            <a:ext cx="1008725" cy="1199365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33" name="Number"/>
          <p:cNvSpPr txBox="1"/>
          <p:nvPr userDrawn="1"/>
        </p:nvSpPr>
        <p:spPr>
          <a:xfrm>
            <a:off x="7039500" y="3826472"/>
            <a:ext cx="500645" cy="57028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en-US" sz="3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970480" y="3312707"/>
            <a:ext cx="3681047" cy="47705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970480" y="3796492"/>
            <a:ext cx="3681047" cy="71558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edit add text</a:t>
            </a:r>
            <a:endParaRPr lang="en-US" dirty="0"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7" hasCustomPrompt="1"/>
          </p:nvPr>
        </p:nvSpPr>
        <p:spPr>
          <a:xfrm>
            <a:off x="6790440" y="3309737"/>
            <a:ext cx="1008725" cy="1199365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  <p:sp>
        <p:nvSpPr>
          <p:cNvPr id="37" name="Number"/>
          <p:cNvSpPr txBox="1"/>
          <p:nvPr userDrawn="1"/>
        </p:nvSpPr>
        <p:spPr>
          <a:xfrm>
            <a:off x="7039500" y="5406837"/>
            <a:ext cx="500645" cy="57028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en-US" sz="3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970480" y="5112151"/>
            <a:ext cx="3681047" cy="47705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970480" y="5595937"/>
            <a:ext cx="3681047" cy="71558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Click to edit add text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6790440" y="5112152"/>
            <a:ext cx="1008725" cy="1199365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854-A8EF-4D8A-996F-8CD20106E19E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9501" y="6317457"/>
            <a:ext cx="3472998" cy="540544"/>
          </a:xfrm>
        </p:spPr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4125" y="1642933"/>
            <a:ext cx="11117402" cy="46745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B2E5-51F7-4E1F-8A0C-FFDF5760ADC1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4124" y="1646067"/>
            <a:ext cx="5417014" cy="46713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4513" y="1646066"/>
            <a:ext cx="5417014" cy="46713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7CF0-2227-4879-851C-D132CBBBDF4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4124" y="1652337"/>
            <a:ext cx="3561161" cy="46651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12245" y="1652337"/>
            <a:ext cx="3561161" cy="46651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90366" y="1652337"/>
            <a:ext cx="3561161" cy="46651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5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45A2-1E53-4B44-AD4C-08A6383DB98F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4123" y="1628273"/>
            <a:ext cx="2082616" cy="4689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92644" y="1628273"/>
            <a:ext cx="2082616" cy="4689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051164" y="1628273"/>
            <a:ext cx="2082616" cy="4689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309685" y="1628273"/>
            <a:ext cx="2082616" cy="4689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568204" y="1628273"/>
            <a:ext cx="2082616" cy="4689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3C7-1F77-4825-896B-34DABD052BB1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6286" y="1421476"/>
            <a:ext cx="5925241" cy="48959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39680" y="1427957"/>
            <a:ext cx="4166645" cy="41671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630E-FC11-4E09-8943-9B106AE64431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4124" y="1421477"/>
            <a:ext cx="3707409" cy="48959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950468" y="1421477"/>
            <a:ext cx="3707409" cy="48959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4242296" y="1421476"/>
            <a:ext cx="3707409" cy="48959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78C8-6C20-42FF-B6A7-8BF61F65D5B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4124" y="1421477"/>
            <a:ext cx="5417014" cy="5628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4513" y="1421476"/>
            <a:ext cx="5417014" cy="56289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4125" y="1984375"/>
            <a:ext cx="5416638" cy="4333082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32759" y="1984375"/>
            <a:ext cx="5416638" cy="4333082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F65C-A673-4703-979C-FB6116291FC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14918" y="539750"/>
            <a:ext cx="11036609" cy="722313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39680" y="1984375"/>
            <a:ext cx="1388882" cy="14446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2209800" y="1983979"/>
            <a:ext cx="2496525" cy="7223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209800" y="2725937"/>
            <a:ext cx="2496525" cy="72231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9680" y="4138070"/>
            <a:ext cx="1388882" cy="14446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2209800" y="4137673"/>
            <a:ext cx="2496525" cy="7223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09800" y="4879631"/>
            <a:ext cx="2496525" cy="72231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90441" y="1984375"/>
            <a:ext cx="1388882" cy="14446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460561" y="1983979"/>
            <a:ext cx="2496525" cy="7223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8460561" y="2725937"/>
            <a:ext cx="2496525" cy="72231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790441" y="4138070"/>
            <a:ext cx="1388882" cy="14446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8460561" y="4137673"/>
            <a:ext cx="2496525" cy="7223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8454959" y="4879631"/>
            <a:ext cx="2496525" cy="72231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F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3C7-1F77-4825-896B-34DABD052BB1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6286" y="1421476"/>
            <a:ext cx="5925241" cy="562899"/>
          </a:xfrm>
        </p:spPr>
        <p:txBody>
          <a:bodyPr anchor="ctr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539680" y="1984375"/>
            <a:ext cx="4166645" cy="41671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GIF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26286" y="2004090"/>
            <a:ext cx="5925241" cy="39522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es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3C7-1F77-4825-896B-34DABD052BB1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6286" y="1421476"/>
            <a:ext cx="5925241" cy="562899"/>
          </a:xfrm>
        </p:spPr>
        <p:txBody>
          <a:bodyPr anchor="ctr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539680" y="1984375"/>
            <a:ext cx="4166645" cy="41671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Meme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26286" y="2004090"/>
            <a:ext cx="5925241" cy="39522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165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4DF1-6E2A-478E-99DF-686E735B077B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4125" y="1552575"/>
            <a:ext cx="2632589" cy="3320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PICTURE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62396" y="1552575"/>
            <a:ext cx="2632589" cy="332025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ADD PICTURE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90667" y="1552575"/>
            <a:ext cx="2632589" cy="332025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ADD PICTURE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18938" y="1552575"/>
            <a:ext cx="2632589" cy="3320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34124" y="4980781"/>
            <a:ext cx="2783319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310565" y="4980781"/>
            <a:ext cx="2783319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087006" y="4980781"/>
            <a:ext cx="2783319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8863447" y="4980781"/>
            <a:ext cx="2783319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534124" y="5453856"/>
            <a:ext cx="2783319" cy="8636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3310565" y="5453856"/>
            <a:ext cx="2783319" cy="8636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087006" y="5453856"/>
            <a:ext cx="2783319" cy="8636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8863447" y="5453856"/>
            <a:ext cx="2783319" cy="8636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39680" y="539750"/>
            <a:ext cx="75238" cy="72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A4D8-4035-4EA3-94A4-4911FA7BAD6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1745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4124" y="5595144"/>
            <a:ext cx="5561876" cy="722313"/>
          </a:xfrm>
          <a:effectLst>
            <a:outerShdw blurRad="508000" dist="3810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E07A-6606-49CB-B495-3777C425D99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0" y="1255713"/>
            <a:ext cx="12192000" cy="1443832"/>
          </a:xfrm>
          <a:noFill/>
          <a:ln>
            <a:noFill/>
          </a:ln>
        </p:spPr>
        <p:txBody>
          <a:bodyPr/>
          <a:lstStyle>
            <a:lvl1pPr algn="ctr">
              <a:defRPr sz="7200">
                <a:solidFill>
                  <a:schemeClr val="accent1"/>
                </a:solidFill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dirty="0"/>
              <a:t>YOUR TITLE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66" y="3598710"/>
            <a:ext cx="4861879" cy="365125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000" spc="0"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400766" y="4182656"/>
            <a:ext cx="4861879" cy="365125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000" spc="0"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5400766" y="4766602"/>
            <a:ext cx="4861879" cy="365125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000" spc="0"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928562" y="2695952"/>
            <a:ext cx="8334084" cy="72590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600" spc="0">
                <a:solidFill>
                  <a:schemeClr val="accent1"/>
                </a:solidFill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14" name="Green Bottom Rectangle"/>
          <p:cNvSpPr/>
          <p:nvPr userDrawn="1"/>
        </p:nvSpPr>
        <p:spPr>
          <a:xfrm>
            <a:off x="2623796" y="6778625"/>
            <a:ext cx="9568204" cy="793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Gray Bottom Rectangle"/>
          <p:cNvSpPr/>
          <p:nvPr userDrawn="1"/>
        </p:nvSpPr>
        <p:spPr>
          <a:xfrm>
            <a:off x="0" y="6778625"/>
            <a:ext cx="2623794" cy="793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7206-6B1B-4F91-9CFF-44EF268DD19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/>
          </a:p>
        </p:txBody>
      </p:sp>
      <p:sp>
        <p:nvSpPr>
          <p:cNvPr id="13" name="Green Subtitle Rectangle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0" y="2706688"/>
            <a:ext cx="12192000" cy="1443832"/>
          </a:xfrm>
          <a:noFill/>
          <a:ln>
            <a:noFill/>
          </a:ln>
        </p:spPr>
        <p:txBody>
          <a:bodyPr/>
          <a:lstStyle>
            <a:lvl1pPr algn="ctr">
              <a:defRPr sz="7200">
                <a:solidFill>
                  <a:schemeClr val="accent1"/>
                </a:solidFill>
                <a:effectLst>
                  <a:outerShdw blurRad="508000" dist="381000" dir="5400000" algn="t" rotWithShape="0">
                    <a:prstClr val="black">
                      <a:alpha val="15000"/>
                    </a:prstClr>
                  </a:outerShdw>
                </a:effectLst>
              </a:defRPr>
            </a:lvl1pPr>
          </a:lstStyle>
          <a:p>
            <a:r>
              <a:rPr lang="en-US" dirty="0"/>
              <a:t>YOUR TITLE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3317443" y="5230019"/>
            <a:ext cx="5556321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spc="0">
                <a:solidFill>
                  <a:schemeClr val="accent1"/>
                </a:solidFill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1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861" b="-1230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F65C-A673-4703-979C-FB6116291FC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3C74F-B2FB-440A-9AF7-36EC32E9DF04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62547F-1DE0-46F3-B462-AA60E229EC3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918" y="539750"/>
            <a:ext cx="11036609" cy="722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80" y="1604357"/>
            <a:ext cx="11111847" cy="471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DDD7-E173-4D2F-862B-A586E8FD82A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9501" y="6317457"/>
            <a:ext cx="3472998" cy="540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527" y="6317457"/>
            <a:ext cx="465235" cy="540544"/>
          </a:xfrm>
          <a:prstGeom prst="rect">
            <a:avLst/>
          </a:prstGeom>
          <a:solidFill>
            <a:schemeClr val="bg1"/>
          </a:solidFill>
          <a:effectLst>
            <a:outerShdw blurRad="635000" dist="254000" dir="13500000" algn="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71B044B6-EA54-4114-BA31-DFEA02AFA5AA}" type="slidenum">
              <a:rPr lang="en-US" smtClean="0"/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116762" y="6317457"/>
            <a:ext cx="75238" cy="5405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13.jpeg"/><Relationship Id="rId10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emf"/><Relationship Id="rId3" Type="http://schemas.openxmlformats.org/officeDocument/2006/relationships/image" Target="../media/image15.emf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een Subtitle Rectangle"/>
          <p:cNvSpPr/>
          <p:nvPr/>
        </p:nvSpPr>
        <p:spPr>
          <a:xfrm>
            <a:off x="0" y="2705591"/>
            <a:ext cx="12192000" cy="288927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20317" y="2766305"/>
            <a:ext cx="12071684" cy="2089686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b="1" dirty="0"/>
              <a:t>Measuring Universal Health Coverage in MNCH services in Somalia: using </a:t>
            </a:r>
            <a:r>
              <a:rPr lang="en-US" sz="4800" b="1" dirty="0">
                <a:solidFill>
                  <a:srgbClr val="FF0000"/>
                </a:solidFill>
              </a:rPr>
              <a:t>Composite Coverage Index</a:t>
            </a:r>
            <a:r>
              <a:rPr lang="en-US" sz="4800" b="1" dirty="0"/>
              <a:t> (CCI</a:t>
            </a:r>
            <a:r>
              <a:rPr lang="en-US" sz="4800" dirty="0"/>
              <a:t>)"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Name"/>
          <p:cNvSpPr txBox="1"/>
          <p:nvPr/>
        </p:nvSpPr>
        <p:spPr>
          <a:xfrm>
            <a:off x="60159" y="4996506"/>
            <a:ext cx="12192000" cy="462068"/>
          </a:xfrm>
          <a:prstGeom prst="rect">
            <a:avLst/>
          </a:prstGeom>
        </p:spPr>
        <p:txBody>
          <a:bodyPr vert="horz" lIns="45714" tIns="22857" rIns="45714" bIns="22857" rtlCol="0" anchor="ctr">
            <a:normAutofit lnSpcReduction="100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4000" kern="1200" spc="600">
                <a:solidFill>
                  <a:schemeClr val="tx1"/>
                </a:solidFill>
                <a:effectLst>
                  <a:outerShdw blurRad="508000" dist="381000" dir="5400000" algn="t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ts val="1000"/>
              </a:spcBef>
            </a:pPr>
            <a:r>
              <a:rPr lang="en-US" sz="2800" b="1" spc="300" dirty="0">
                <a:highlight>
                  <a:srgbClr val="00FFFF"/>
                </a:highlight>
                <a:latin typeface="Calibri" panose="020F0502020204030204"/>
              </a:rPr>
              <a:t>Presenter: Mr. Jamal Warsame </a:t>
            </a:r>
            <a:endParaRPr lang="en-US" sz="2800" b="1" spc="300" dirty="0">
              <a:highlight>
                <a:srgbClr val="00FFFF"/>
              </a:highlight>
              <a:latin typeface="Calibri" panose="020F0502020204030204"/>
            </a:endParaRPr>
          </a:p>
        </p:txBody>
      </p:sp>
      <p:sp>
        <p:nvSpPr>
          <p:cNvPr id="11" name="Green Bottom Rectangle"/>
          <p:cNvSpPr/>
          <p:nvPr/>
        </p:nvSpPr>
        <p:spPr>
          <a:xfrm>
            <a:off x="2623796" y="6778189"/>
            <a:ext cx="9568204" cy="793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Gray Bottom Rectangle"/>
          <p:cNvSpPr/>
          <p:nvPr/>
        </p:nvSpPr>
        <p:spPr>
          <a:xfrm>
            <a:off x="0" y="6778189"/>
            <a:ext cx="2623794" cy="7936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Picture 3" descr="A group of people posing for the camera&#10;&#10;Description automatically generated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3211915" y="5594864"/>
            <a:ext cx="1995020" cy="124735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793209" y="5594863"/>
            <a:ext cx="2135581" cy="1287070"/>
          </a:xfrm>
          <a:prstGeom prst="rect">
            <a:avLst/>
          </a:prstGeom>
        </p:spPr>
      </p:pic>
      <p:pic>
        <p:nvPicPr>
          <p:cNvPr id="6" name="Picture 5" descr="A picture containing outdoor, building, snow, skiing&#10;&#10;Description automatically generated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0382941" y="5594863"/>
            <a:ext cx="1809060" cy="1192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594862"/>
            <a:ext cx="1957215" cy="1192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76007" y="5594863"/>
            <a:ext cx="1535908" cy="1287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53505" y="5583707"/>
            <a:ext cx="1761012" cy="1287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796667" y="5594863"/>
            <a:ext cx="1801085" cy="12870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1355" y="304165"/>
            <a:ext cx="10575925" cy="2117090"/>
            <a:chOff x="630620" y="1261850"/>
            <a:chExt cx="9749672" cy="169759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523" y="1524000"/>
              <a:ext cx="1797269" cy="9984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241" y="1362841"/>
              <a:ext cx="1896477" cy="13894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261850"/>
              <a:ext cx="4284292" cy="126063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20" y="1341820"/>
              <a:ext cx="1617621" cy="16176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259302" y="2331434"/>
            <a:ext cx="5242942" cy="2216983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THANK YOU</a:t>
            </a:r>
            <a:endParaRPr lang="en-US" sz="6000" b="1" dirty="0"/>
          </a:p>
        </p:txBody>
      </p:sp>
      <p:sp>
        <p:nvSpPr>
          <p:cNvPr id="5" name="Parallelogram 4"/>
          <p:cNvSpPr/>
          <p:nvPr/>
        </p:nvSpPr>
        <p:spPr>
          <a:xfrm>
            <a:off x="6226629" y="2325174"/>
            <a:ext cx="5669864" cy="2207651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SHUKRAN</a:t>
            </a:r>
            <a:endParaRPr lang="en-US" sz="6000" b="1" dirty="0"/>
          </a:p>
          <a:p>
            <a:pPr algn="ctr"/>
            <a:r>
              <a:rPr lang="ar-AE" sz="6000" b="1" i="0" dirty="0">
                <a:solidFill>
                  <a:srgbClr val="1F1F1F"/>
                </a:solidFill>
                <a:effectLst/>
                <a:latin typeface="Google Sans"/>
              </a:rPr>
              <a:t>شكراً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64136" y="938340"/>
            <a:ext cx="621088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MAHADSANID</a:t>
            </a:r>
            <a:r>
              <a:rPr lang="en-US" sz="5400" b="1" dirty="0"/>
              <a:t>IIN</a:t>
            </a:r>
            <a:endParaRPr lang="en-US" sz="5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909" y="4890089"/>
            <a:ext cx="4876216" cy="92333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ASANTE SANA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3990" y="1391285"/>
            <a:ext cx="11477625" cy="5215890"/>
          </a:xfrm>
        </p:spPr>
        <p:txBody>
          <a:bodyPr>
            <a:normAutofit fontScale="725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Somalia faces one of the world’s highest maternal, neonatal, and under-five mortality rates.</a:t>
            </a:r>
            <a:endParaRPr lang="en-US" sz="4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The Composite Coverage Index (CCI) assigns </a:t>
            </a:r>
            <a:r>
              <a:rPr lang="en-US" sz="4800" b="1" i="1" u="sng" dirty="0">
                <a:solidFill>
                  <a:srgbClr val="FF0000"/>
                </a:solidFill>
              </a:rPr>
              <a:t>equal weight</a:t>
            </a:r>
            <a:r>
              <a:rPr lang="en-US" sz="4000" dirty="0"/>
              <a:t> to maternal and child health services. </a:t>
            </a:r>
            <a:endParaRPr lang="en-US" sz="4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It Facilitates systematic </a:t>
            </a:r>
            <a:r>
              <a:rPr lang="en-US" sz="4800" b="1" i="1" u="sng" dirty="0">
                <a:solidFill>
                  <a:srgbClr val="FF0000"/>
                </a:solidFill>
              </a:rPr>
              <a:t>monitoring</a:t>
            </a:r>
            <a:r>
              <a:rPr lang="en-US" sz="4000" dirty="0"/>
              <a:t> of health service coverage over time</a:t>
            </a:r>
            <a:endParaRPr lang="en-US" sz="4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</a:rPr>
              <a:t>We compute CCI for MNCH services in Somalia and assess national and subnational levels of service coverage</a:t>
            </a:r>
            <a:endParaRPr lang="en-US" sz="40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Methods and materials </a:t>
            </a:r>
            <a:endParaRPr lang="en-GB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40473" y="1577700"/>
            <a:ext cx="11111054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2020 (SDHS)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analysis.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Harmonized indicators based on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standardized definitions and methodologies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developed by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Countdown  2030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initiative.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Applied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Composite Coverage Index (CCI)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a summary measure of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MNCH service coverage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Cont..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125" y="1132114"/>
            <a:ext cx="11117402" cy="5413065"/>
          </a:xfrm>
        </p:spPr>
        <p:txBody>
          <a:bodyPr>
            <a:normAutofit fontScale="85000" lnSpcReduction="20000"/>
          </a:bodyPr>
          <a:lstStyle/>
          <a:p>
            <a:pPr lvl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Continuum of Care Components: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CCI combined 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8 key intervention indicators</a:t>
            </a:r>
            <a:r>
              <a:rPr lang="en-US" altLang="en-US" sz="2800" dirty="0">
                <a:latin typeface="Arial" panose="020B0604020202020204" pitchFamily="34" charset="0"/>
              </a:rPr>
              <a:t>, categorized into 4 service areas: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457200" lvl="1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Family Planning</a:t>
            </a:r>
            <a:r>
              <a:rPr lang="en-US" altLang="en-US" sz="2800" dirty="0">
                <a:latin typeface="Arial" panose="020B0604020202020204" pitchFamily="34" charset="0"/>
              </a:rPr>
              <a:t> (demand satisfied with modern methods)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457200" lvl="1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Maternal and Newborn Care</a:t>
            </a:r>
            <a:r>
              <a:rPr lang="en-US" altLang="en-US" sz="2800" dirty="0">
                <a:latin typeface="Arial" panose="020B0604020202020204" pitchFamily="34" charset="0"/>
              </a:rPr>
              <a:t> (4+ ANC visits, skilled birth attendance)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457200" lvl="1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Immunization</a:t>
            </a:r>
            <a:r>
              <a:rPr lang="en-US" altLang="en-US" sz="2800" dirty="0">
                <a:latin typeface="Arial" panose="020B0604020202020204" pitchFamily="34" charset="0"/>
              </a:rPr>
              <a:t> (BCG, DPT3, measles)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457200" lvl="1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Treatment of Childhood Illnesses</a:t>
            </a:r>
            <a:r>
              <a:rPr lang="en-US" altLang="en-US" sz="2800" dirty="0">
                <a:latin typeface="Arial" panose="020B0604020202020204" pitchFamily="34" charset="0"/>
              </a:rPr>
              <a:t> (ORS for diarrhea, care-seeking for ARI)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fontAlgn="ctr"/>
            <a:r>
              <a:rPr lang="en-US" sz="2800" b="1" dirty="0">
                <a:solidFill>
                  <a:srgbClr val="FF0000"/>
                </a:solidFill>
              </a:rPr>
              <a:t>Component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ctr"/>
            <a:r>
              <a:rPr lang="en-US" sz="3100" b="1" dirty="0">
                <a:solidFill>
                  <a:srgbClr val="002060"/>
                </a:solidFill>
              </a:rPr>
              <a:t>Maternal &amp; Newborn </a:t>
            </a:r>
            <a:endParaRPr lang="en-US" sz="3100" b="1" dirty="0">
              <a:solidFill>
                <a:srgbClr val="002060"/>
              </a:solidFill>
            </a:endParaRPr>
          </a:p>
          <a:p>
            <a:pPr fontAlgn="ctr"/>
            <a:r>
              <a:rPr lang="en-US" sz="2400" b="1" dirty="0">
                <a:solidFill>
                  <a:srgbClr val="0070C0"/>
                </a:solidFill>
              </a:rPr>
              <a:t>ANC1, fist trimester  </a:t>
            </a:r>
            <a:r>
              <a:rPr lang="en-US" sz="2300" b="1" dirty="0">
                <a:solidFill>
                  <a:srgbClr val="0070C0"/>
                </a:solidFill>
              </a:rPr>
              <a:t>ANC4 (ANC4+, Skilled birth attendance </a:t>
            </a:r>
            <a:endParaRPr lang="en-US" sz="2300" b="1" dirty="0">
              <a:solidFill>
                <a:srgbClr val="0070C0"/>
              </a:solidFill>
            </a:endParaRPr>
          </a:p>
          <a:p>
            <a:pPr fontAlgn="ctr"/>
            <a:r>
              <a:rPr lang="en-US" sz="3100" b="1" dirty="0">
                <a:solidFill>
                  <a:srgbClr val="002060"/>
                </a:solidFill>
              </a:rPr>
              <a:t>Immunizations </a:t>
            </a:r>
            <a:endParaRPr lang="en-US" sz="3100" b="1" dirty="0">
              <a:solidFill>
                <a:srgbClr val="002060"/>
              </a:solidFill>
            </a:endParaRPr>
          </a:p>
          <a:p>
            <a:pPr fontAlgn="ctr"/>
            <a:r>
              <a:rPr lang="en-US" sz="2300" b="1" dirty="0">
                <a:solidFill>
                  <a:srgbClr val="0070C0"/>
                </a:solidFill>
              </a:rPr>
              <a:t>BCG, Measles (MSL), DPT1 DPT3 (DPT is double-weighted)</a:t>
            </a:r>
            <a:endParaRPr lang="en-US" sz="23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98702" y="4641057"/>
          <a:ext cx="4993102" cy="1676400"/>
        </p:xfrm>
        <a:graphic>
          <a:graphicData uri="http://schemas.openxmlformats.org/drawingml/2006/table">
            <a:tbl>
              <a:tblPr/>
              <a:tblGrid>
                <a:gridCol w="2496551"/>
                <a:gridCol w="2496551"/>
              </a:tblGrid>
              <a:tr h="33784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Excluded indicators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Reasons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45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Family planning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No sufficient Data in the dataset.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45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ORT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No sufficient Data in the dataset.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Formula for calculation 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465901"/>
            <a:ext cx="10816389" cy="237022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21"/>
            <a:ext cx="10515600" cy="7568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Result </a:t>
            </a:r>
            <a:endParaRPr lang="en-GB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328609" y="846725"/>
          <a:ext cx="5791200" cy="596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984" y="1346136"/>
            <a:ext cx="2609759" cy="1144402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/>
        </p:nvGraphicFramePr>
        <p:xfrm>
          <a:off x="72968" y="827315"/>
          <a:ext cx="6195483" cy="596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79914" y="1496241"/>
            <a:ext cx="3516086" cy="1723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  <a:solidFill>
            <a:schemeClr val="tx2">
              <a:lumMod val="10000"/>
              <a:lumOff val="90000"/>
            </a:schemeClr>
          </a:solidFill>
        </p:spPr>
        <p:txBody>
          <a:bodyPr anchor="b">
            <a:normAutofit/>
          </a:bodyPr>
          <a:lstStyle/>
          <a:p>
            <a:r>
              <a:rPr lang="en-GB" dirty="0"/>
              <a:t>Overall composite coverage index. </a:t>
            </a:r>
            <a:endParaRPr lang="en-GB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744315"/>
          <a:ext cx="10515600" cy="493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8" y="1187533"/>
            <a:ext cx="3200400" cy="44611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Conclusion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2" name="Arc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56313" y="76201"/>
            <a:ext cx="7826829" cy="6683828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CCI of maternal and immunization services performance remains 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wide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disparities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Somalia.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health services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median CCI (28.2)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services (22.8)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slightly better coverage.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with the lowest CCI scores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Awdal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Lower Juba.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CCI performers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Woqooyi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Galbeed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Banadir Region.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8" y="1187533"/>
            <a:ext cx="3200400" cy="44611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Implications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2" name="Arc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56313" y="76201"/>
            <a:ext cx="7826829" cy="6683828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interventions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 need by </a:t>
            </a:r>
            <a:r>
              <a:rPr lang="en-US" sz="4000" dirty="0"/>
              <a:t>scaling up high-impact interventions in line with EPHS.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70000"/>
              </a:lnSpc>
            </a:pPr>
            <a:r>
              <a:rPr lang="en-GB" sz="4000" dirty="0"/>
              <a:t>Identifying </a:t>
            </a:r>
            <a:r>
              <a:rPr lang="en-GB" sz="4000" b="1" dirty="0">
                <a:solidFill>
                  <a:srgbClr val="C00000"/>
                </a:solidFill>
              </a:rPr>
              <a:t>evidence-based interventions to increase coverage </a:t>
            </a:r>
            <a:endParaRPr lang="en-US" sz="4000" dirty="0"/>
          </a:p>
          <a:p>
            <a:pPr lvl="0">
              <a:lnSpc>
                <a:spcPct val="70000"/>
              </a:lnSpc>
            </a:pPr>
            <a:r>
              <a:rPr lang="en-US" sz="4000" dirty="0"/>
              <a:t>Prioritize </a:t>
            </a:r>
            <a:r>
              <a:rPr lang="en-US" sz="4000" b="1" dirty="0">
                <a:solidFill>
                  <a:srgbClr val="C00000"/>
                </a:solidFill>
              </a:rPr>
              <a:t>underserved Regions </a:t>
            </a:r>
            <a:r>
              <a:rPr lang="en-US" sz="4000" dirty="0"/>
              <a:t>(rural, nomadic, IDPs).</a:t>
            </a:r>
            <a:endParaRPr lang="en-US" sz="4000" dirty="0"/>
          </a:p>
          <a:p>
            <a:endParaRPr lang="en-GB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in Palle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C148"/>
      </a:accent1>
      <a:accent2>
        <a:srgbClr val="9ACD69"/>
      </a:accent2>
      <a:accent3>
        <a:srgbClr val="B9D989"/>
      </a:accent3>
      <a:accent4>
        <a:srgbClr val="A6A4A9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Calibri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2095</Words>
  <Application>WPS Presentation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Times New Roman</vt:lpstr>
      <vt:lpstr>Google Sans</vt:lpstr>
      <vt:lpstr>Segoe Print</vt:lpstr>
      <vt:lpstr>Tahoma</vt:lpstr>
      <vt:lpstr>Calibri Bold</vt:lpstr>
      <vt:lpstr>Calibri</vt:lpstr>
      <vt:lpstr>Microsoft YaHei</vt:lpstr>
      <vt:lpstr>Arial Unicode MS</vt:lpstr>
      <vt:lpstr>Aptos</vt:lpstr>
      <vt:lpstr>Segoe UI</vt:lpstr>
      <vt:lpstr>Aptos Display</vt:lpstr>
      <vt:lpstr>Office Theme</vt:lpstr>
      <vt:lpstr>1_Office Theme</vt:lpstr>
      <vt:lpstr>Measuring Universal Health Coverage in MNCH services in Somalia: using Composite Coverage Index (CCI)"</vt:lpstr>
      <vt:lpstr>Background </vt:lpstr>
      <vt:lpstr>Methods and materials </vt:lpstr>
      <vt:lpstr>Cont..</vt:lpstr>
      <vt:lpstr>Formula for calculation </vt:lpstr>
      <vt:lpstr>Result </vt:lpstr>
      <vt:lpstr>Overall composite coverage index. </vt:lpstr>
      <vt:lpstr>Conclusion </vt:lpstr>
      <vt:lpstr>Implications </vt:lpstr>
      <vt:lpstr>ASANTE SANA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Rornald Kananura</dc:creator>
  <cp:lastModifiedBy>Abdalla Abdalla Ali</cp:lastModifiedBy>
  <cp:revision>35</cp:revision>
  <dcterms:created xsi:type="dcterms:W3CDTF">2024-10-08T07:51:00Z</dcterms:created>
  <dcterms:modified xsi:type="dcterms:W3CDTF">2025-12-29T10:54:48Z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841821D28624446CB4B8CF15D0C4B957_12</vt:lpwstr>
  </property>
  <property fmtid="{D5CDD505-2E9C-101B-9397-08002B2CF9AE}" pid="3" name="KSOProductBuildVer">
    <vt:lpwstr>1033-12.2.0.23155</vt:lpwstr>
  </property>
</Properties>
</file>